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2" r:id="rId2"/>
    <p:sldMasterId id="2147483744" r:id="rId3"/>
  </p:sldMasterIdLst>
  <p:notesMasterIdLst>
    <p:notesMasterId r:id="rId22"/>
  </p:notesMasterIdLst>
  <p:sldIdLst>
    <p:sldId id="256" r:id="rId4"/>
    <p:sldId id="257" r:id="rId5"/>
    <p:sldId id="259" r:id="rId6"/>
    <p:sldId id="282" r:id="rId7"/>
    <p:sldId id="258" r:id="rId8"/>
    <p:sldId id="260" r:id="rId9"/>
    <p:sldId id="263" r:id="rId10"/>
    <p:sldId id="267" r:id="rId11"/>
    <p:sldId id="265" r:id="rId12"/>
    <p:sldId id="270" r:id="rId13"/>
    <p:sldId id="268" r:id="rId14"/>
    <p:sldId id="280" r:id="rId15"/>
    <p:sldId id="279" r:id="rId16"/>
    <p:sldId id="275" r:id="rId17"/>
    <p:sldId id="276" r:id="rId18"/>
    <p:sldId id="277" r:id="rId19"/>
    <p:sldId id="278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211" autoAdjust="0"/>
    <p:restoredTop sz="94660"/>
  </p:normalViewPr>
  <p:slideViewPr>
    <p:cSldViewPr snapToGrid="0">
      <p:cViewPr varScale="1">
        <p:scale>
          <a:sx n="79" d="100"/>
          <a:sy n="79" d="100"/>
        </p:scale>
        <p:origin x="-41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BC434-3683-49B0-8262-71E5487C106F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AAB6E-D1CD-42BC-91AD-9960097BCC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10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74D7E-1659-4846-A103-6831AD2D30F5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851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372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97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1893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945375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6812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8894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0758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3371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5820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1587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8538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7263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1516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6740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50945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4067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1311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3696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7205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4097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1986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594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11806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3182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836119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81312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46128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5251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58731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2238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76309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503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822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7613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30351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6641818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41609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07894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954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99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035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760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053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150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20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166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436D-BE90-4B2A-A735-3909CD641CB8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044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235" y="1664366"/>
            <a:ext cx="3959942" cy="1600200"/>
          </a:xfrm>
        </p:spPr>
        <p:txBody>
          <a:bodyPr>
            <a:noAutofit/>
          </a:bodyPr>
          <a:lstStyle/>
          <a:p>
            <a:pPr algn="ctr"/>
            <a:r>
              <a:rPr lang="en-US" sz="5400" smtClean="0">
                <a:latin typeface="28 Days Later" panose="020B0603050302020204"/>
              </a:rPr>
              <a:t>TEAM VEGAM</a:t>
            </a:r>
            <a:endParaRPr lang="en-US" sz="5400" dirty="0">
              <a:latin typeface="28 Days Later" panose="020B0603050302020204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743" r="12795"/>
          <a:stretch/>
        </p:blipFill>
        <p:spPr>
          <a:xfrm>
            <a:off x="638353" y="1621500"/>
            <a:ext cx="5365631" cy="47658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6412319" y="4711071"/>
            <a:ext cx="4429772" cy="4293857"/>
          </a:xfrm>
        </p:spPr>
        <p:txBody>
          <a:bodyPr>
            <a:normAutofit/>
          </a:bodyPr>
          <a:lstStyle/>
          <a:p>
            <a:pPr algn="ctr"/>
            <a:r>
              <a:rPr lang="en-US" sz="4400" smtClean="0">
                <a:solidFill>
                  <a:schemeClr val="bg1"/>
                </a:solidFill>
                <a:latin typeface="28 Days Later" panose="020B0603050302020204" pitchFamily="34" charset="0"/>
              </a:rPr>
              <a:t>EFFICYCLE</a:t>
            </a:r>
          </a:p>
          <a:p>
            <a:pPr algn="ctr"/>
            <a:r>
              <a:rPr lang="en-US" sz="4400" smtClean="0">
                <a:solidFill>
                  <a:schemeClr val="bg1"/>
                </a:solidFill>
                <a:latin typeface="28 Days Later" panose="020B0603050302020204" pitchFamily="34" charset="0"/>
              </a:rPr>
              <a:t>2017</a:t>
            </a:r>
            <a:endParaRPr lang="en-US" sz="4400" dirty="0">
              <a:solidFill>
                <a:schemeClr val="bg1"/>
              </a:solidFill>
              <a:latin typeface="28 Days Later" panose="020B06030503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2280" y="2912803"/>
            <a:ext cx="2969851" cy="16705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2077" y="302722"/>
            <a:ext cx="9839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Dayananda Sagar College Of Engineering 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747" y="160878"/>
            <a:ext cx="1148513" cy="11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59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522527" cy="956246"/>
          </a:xfrm>
        </p:spPr>
        <p:txBody>
          <a:bodyPr/>
          <a:lstStyle/>
          <a:p>
            <a:pPr algn="ctr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Various events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941" y="1321371"/>
            <a:ext cx="11000117" cy="4954737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numCol="2">
            <a:normAutofit/>
          </a:bodyPr>
          <a:lstStyle/>
          <a:p>
            <a:pPr marL="514350" indent="-514350">
              <a:buAutoNum type="arabicParenR"/>
            </a:pPr>
            <a:r>
              <a:rPr lang="en-US" sz="1800" b="1" dirty="0" smtClean="0"/>
              <a:t>Technical </a:t>
            </a:r>
            <a:r>
              <a:rPr lang="en-US" sz="1800" b="1" dirty="0"/>
              <a:t>Inspection </a:t>
            </a:r>
            <a:endParaRPr lang="en-US" sz="1800" b="1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Rulebook/Safety </a:t>
            </a:r>
            <a:r>
              <a:rPr lang="en-US" sz="1600" dirty="0"/>
              <a:t>Compliance Check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‘</a:t>
            </a:r>
            <a:r>
              <a:rPr lang="en-US" sz="1600" dirty="0"/>
              <a:t>Figure of 8’ Test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Electric </a:t>
            </a:r>
            <a:r>
              <a:rPr lang="en-US" sz="1600" dirty="0"/>
              <a:t>Drive Inspection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Brake </a:t>
            </a:r>
            <a:r>
              <a:rPr lang="en-US" sz="1600" dirty="0"/>
              <a:t>Test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Build </a:t>
            </a:r>
            <a:r>
              <a:rPr lang="en-US" sz="1600" dirty="0"/>
              <a:t>Quality Check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Weight </a:t>
            </a:r>
            <a:r>
              <a:rPr lang="en-US" sz="1600" dirty="0"/>
              <a:t>Measurement </a:t>
            </a:r>
            <a:endParaRPr lang="en-US" sz="16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514350" indent="-514350">
              <a:buAutoNum type="arabicParenR" startAt="2"/>
            </a:pPr>
            <a:r>
              <a:rPr lang="en-US" sz="1800" b="1" dirty="0" smtClean="0"/>
              <a:t>Static </a:t>
            </a:r>
            <a:r>
              <a:rPr lang="en-US" sz="1800" b="1" dirty="0"/>
              <a:t>Evaluations </a:t>
            </a:r>
          </a:p>
          <a:p>
            <a:pPr marL="514350" indent="-514350">
              <a:buAutoNum type="alphaLcPeriod"/>
            </a:pPr>
            <a:r>
              <a:rPr lang="en-US" sz="1600" dirty="0" smtClean="0"/>
              <a:t>Design Evaluation</a:t>
            </a:r>
          </a:p>
          <a:p>
            <a:pPr marL="514350" indent="-514350">
              <a:buAutoNum type="alphaLcPeriod"/>
            </a:pPr>
            <a:r>
              <a:rPr lang="en-US" sz="1600" dirty="0" smtClean="0"/>
              <a:t>Cost </a:t>
            </a:r>
            <a:r>
              <a:rPr lang="en-US" sz="1600" dirty="0"/>
              <a:t>Evaluation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Build </a:t>
            </a:r>
            <a:r>
              <a:rPr lang="en-US" sz="1600" dirty="0"/>
              <a:t>Quality Evaluation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CAE Award Evaluation </a:t>
            </a:r>
          </a:p>
          <a:p>
            <a:pPr marL="514350" indent="-514350">
              <a:buAutoNum type="alphaLcPeriod"/>
            </a:pPr>
            <a:r>
              <a:rPr lang="en-US" sz="1600" dirty="0" smtClean="0"/>
              <a:t>Innovation Award Evaluation  </a:t>
            </a:r>
          </a:p>
          <a:p>
            <a:pPr marL="0" indent="0">
              <a:buNone/>
            </a:pPr>
            <a:r>
              <a:rPr lang="en-US" sz="1400" b="1" dirty="0" smtClean="0"/>
              <a:t>3</a:t>
            </a:r>
            <a:r>
              <a:rPr lang="en-US" sz="1800" b="1" dirty="0"/>
              <a:t>) </a:t>
            </a:r>
            <a:r>
              <a:rPr lang="en-US" sz="1800" b="1" dirty="0" smtClean="0"/>
              <a:t>        Dynamic </a:t>
            </a:r>
            <a:r>
              <a:rPr lang="en-US" sz="1800" b="1" dirty="0"/>
              <a:t>Tests </a:t>
            </a:r>
            <a:endParaRPr lang="en-US" sz="1800" b="1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Acceleration Test </a:t>
            </a:r>
          </a:p>
          <a:p>
            <a:pPr marL="514350" indent="-514350">
              <a:buAutoNum type="alphaLcPeriod"/>
            </a:pPr>
            <a:r>
              <a:rPr lang="en-US" sz="1600" dirty="0" smtClean="0"/>
              <a:t>Gradient </a:t>
            </a:r>
            <a:r>
              <a:rPr lang="en-US" sz="1600" dirty="0"/>
              <a:t>Simulator Test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Drive </a:t>
            </a:r>
            <a:r>
              <a:rPr lang="en-US" sz="1600" dirty="0"/>
              <a:t>Excellence Test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Endurance </a:t>
            </a:r>
            <a:r>
              <a:rPr lang="en-US" sz="1600" dirty="0"/>
              <a:t>Run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9054" y="411877"/>
            <a:ext cx="872836" cy="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382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28" y="211570"/>
            <a:ext cx="10515600" cy="1325563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Features of our vehicle 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528" y="1784061"/>
            <a:ext cx="10515600" cy="4351338"/>
          </a:xfrm>
        </p:spPr>
        <p:txBody>
          <a:bodyPr/>
          <a:lstStyle/>
          <a:p>
            <a:r>
              <a:rPr lang="en-US" dirty="0" smtClean="0"/>
              <a:t>Ergonomically designed </a:t>
            </a:r>
          </a:p>
          <a:p>
            <a:r>
              <a:rPr lang="en-US" dirty="0" smtClean="0"/>
              <a:t>Regenerative breaking will be incorporated </a:t>
            </a:r>
          </a:p>
          <a:p>
            <a:r>
              <a:rPr lang="en-US" dirty="0" smtClean="0"/>
              <a:t>Designed For easy maneuverability </a:t>
            </a:r>
          </a:p>
          <a:p>
            <a:r>
              <a:rPr lang="en-US" dirty="0" smtClean="0"/>
              <a:t>Safe </a:t>
            </a:r>
          </a:p>
          <a:p>
            <a:r>
              <a:rPr lang="en-US" dirty="0" smtClean="0"/>
              <a:t>Easy to ride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27817" y="1880558"/>
            <a:ext cx="3802170" cy="22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81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004211" y="0"/>
            <a:ext cx="10567822" cy="69249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5134610">
              <a:lnSpc>
                <a:spcPct val="100000"/>
              </a:lnSpc>
            </a:pPr>
            <a:r>
              <a:rPr dirty="0"/>
              <a:t>Cost </a:t>
            </a:r>
            <a:r>
              <a:rPr spc="5" dirty="0" smtClean="0"/>
              <a:t>Analysis</a:t>
            </a:r>
            <a:endParaRPr spc="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75869016"/>
              </p:ext>
            </p:extLst>
          </p:nvPr>
        </p:nvGraphicFramePr>
        <p:xfrm>
          <a:off x="3926017" y="861419"/>
          <a:ext cx="4303583" cy="5677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0064"/>
                <a:gridCol w="1513519"/>
              </a:tblGrid>
              <a:tr h="812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Particulars</a:t>
                      </a:r>
                      <a:endParaRPr sz="16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493B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r>
                        <a:rPr sz="1600" b="1" spc="-7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(Rs)</a:t>
                      </a:r>
                      <a:endParaRPr sz="16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493B9"/>
                    </a:solidFill>
                  </a:tcPr>
                </a:tc>
              </a:tr>
              <a:tr h="302460">
                <a:tc>
                  <a:txBody>
                    <a:bodyPr/>
                    <a:lstStyle/>
                    <a:p>
                      <a:pPr marL="483234" marR="160020" indent="-3187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lang="en-US" sz="1400" spc="-1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SAE</a:t>
                      </a:r>
                      <a:r>
                        <a:rPr lang="en-US" sz="1400" spc="-10" baseline="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Efficycle</a:t>
                      </a:r>
                      <a:r>
                        <a:rPr sz="1400" spc="-1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registration </a:t>
                      </a:r>
                      <a:r>
                        <a:rPr sz="1400" spc="-1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fees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30000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354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Motor and battery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22000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354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Roll Cage</a:t>
                      </a:r>
                      <a:r>
                        <a:rPr sz="1400" spc="-7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Material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3000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356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Wheels and</a:t>
                      </a:r>
                      <a:r>
                        <a:rPr sz="1400" spc="-5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Tires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2500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3546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Braking</a:t>
                      </a:r>
                      <a:r>
                        <a:rPr sz="1400" spc="-8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System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3180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3560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Steering</a:t>
                      </a:r>
                      <a:r>
                        <a:rPr sz="1400" spc="-6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System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3000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323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Gear</a:t>
                      </a:r>
                      <a:r>
                        <a:rPr sz="1400" spc="-7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Train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4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,000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324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Electrical</a:t>
                      </a:r>
                      <a:r>
                        <a:rPr sz="1400" spc="-5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Systems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3000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32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Fabrication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7</a:t>
                      </a:r>
                      <a:r>
                        <a:rPr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,000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356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Safety</a:t>
                      </a:r>
                      <a:r>
                        <a:rPr sz="1400" spc="-8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Equipment</a:t>
                      </a:r>
                      <a:endParaRPr sz="140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,000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354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Paint</a:t>
                      </a:r>
                      <a:endParaRPr sz="140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1500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540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Body panels and</a:t>
                      </a:r>
                      <a:r>
                        <a:rPr sz="1400" spc="-3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Fasteners</a:t>
                      </a:r>
                      <a:endParaRPr sz="140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14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,000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403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Logistics</a:t>
                      </a:r>
                      <a:endParaRPr sz="140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15</a:t>
                      </a:r>
                      <a:r>
                        <a:rPr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,000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355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b="1" spc="-2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99,000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5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pngall.com/wp-content/uploads/2016/04/Diamo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6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088" y="-49784"/>
            <a:ext cx="10567822" cy="492443"/>
          </a:xfrm>
        </p:spPr>
        <p:txBody>
          <a:bodyPr/>
          <a:lstStyle/>
          <a:p>
            <a:r>
              <a:rPr lang="en-US" dirty="0" smtClean="0"/>
              <a:t>SPONSORSHIP CATEGORY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7199" y="1676400"/>
            <a:ext cx="700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smtClean="0">
                <a:solidFill>
                  <a:prstClr val="black"/>
                </a:solidFill>
              </a:rPr>
              <a:t>DIAMOND </a:t>
            </a:r>
          </a:p>
          <a:p>
            <a:pPr algn="ctr"/>
            <a:r>
              <a:rPr lang="en-US" sz="2400" b="1" u="sng" dirty="0" smtClean="0">
                <a:solidFill>
                  <a:prstClr val="black"/>
                </a:solidFill>
              </a:rPr>
              <a:t>SPONSORS </a:t>
            </a:r>
          </a:p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More </a:t>
            </a:r>
            <a:r>
              <a:rPr lang="en-US" sz="2400" b="1" dirty="0">
                <a:solidFill>
                  <a:prstClr val="black"/>
                </a:solidFill>
              </a:rPr>
              <a:t>than </a:t>
            </a:r>
            <a:r>
              <a:rPr lang="en-US" sz="2400" b="1" dirty="0" smtClean="0">
                <a:solidFill>
                  <a:prstClr val="black"/>
                </a:solidFill>
              </a:rPr>
              <a:t>₹40,000</a:t>
            </a:r>
            <a:endParaRPr lang="en-US" sz="2400" b="1" dirty="0">
              <a:solidFill>
                <a:prstClr val="black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15000" y="685800"/>
            <a:ext cx="6400800" cy="3962400"/>
            <a:chOff x="5638800" y="609600"/>
            <a:chExt cx="6096000" cy="3048001"/>
          </a:xfrm>
        </p:grpSpPr>
        <p:pic>
          <p:nvPicPr>
            <p:cNvPr id="2054" name="Picture 6" descr="Image result for go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9434" b="8930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514" y="609600"/>
              <a:ext cx="38100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638800" y="175260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2400" b="1" u="sng" dirty="0">
                  <a:solidFill>
                    <a:prstClr val="black"/>
                  </a:solidFill>
                </a:rPr>
                <a:t>GOLD </a:t>
              </a:r>
              <a:r>
                <a:rPr lang="en-US" sz="2400" b="1" u="sng" dirty="0" smtClean="0">
                  <a:solidFill>
                    <a:prstClr val="black"/>
                  </a:solidFill>
                </a:rPr>
                <a:t>SPONSORS</a:t>
              </a:r>
              <a:endParaRPr lang="en-US" sz="2400" b="1" u="sng" dirty="0">
                <a:solidFill>
                  <a:prstClr val="black"/>
                </a:solidFill>
              </a:endParaRPr>
            </a:p>
            <a:p>
              <a:pPr algn="ctr"/>
              <a:r>
                <a:rPr lang="en-US" sz="2400" b="1" dirty="0" smtClean="0">
                  <a:solidFill>
                    <a:prstClr val="black"/>
                  </a:solidFill>
                </a:rPr>
                <a:t>More than ₹</a:t>
              </a:r>
              <a:r>
                <a:rPr lang="en-US" sz="2400" b="1" dirty="0">
                  <a:solidFill>
                    <a:prstClr val="black"/>
                  </a:solidFill>
                </a:rPr>
                <a:t>3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0,000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29380" y="3090712"/>
            <a:ext cx="4610100" cy="3601258"/>
            <a:chOff x="3157673" y="2184280"/>
            <a:chExt cx="4852737" cy="4538808"/>
          </a:xfrm>
        </p:grpSpPr>
        <p:pic>
          <p:nvPicPr>
            <p:cNvPr id="2058" name="Picture 10" descr="http://www.pngall.com/wp-content/uploads/2016/06/Silver-PNG-Image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430" y="2184280"/>
              <a:ext cx="4772980" cy="4538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157673" y="3893265"/>
              <a:ext cx="4804306" cy="1047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u="sng" dirty="0">
                  <a:solidFill>
                    <a:schemeClr val="bg1"/>
                  </a:solidFill>
                </a:rPr>
                <a:t>SILVER SPONSORS </a:t>
              </a:r>
            </a:p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₹</a:t>
              </a:r>
              <a:r>
                <a:rPr lang="en-US" sz="2400" b="1" dirty="0">
                  <a:solidFill>
                    <a:schemeClr val="bg1"/>
                  </a:solidFill>
                </a:rPr>
                <a:t>2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0,000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009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10567822" cy="1477328"/>
          </a:xfrm>
        </p:spPr>
        <p:txBody>
          <a:bodyPr/>
          <a:lstStyle/>
          <a:p>
            <a:pPr lvl="0"/>
            <a:r>
              <a:rPr lang="en-US" dirty="0" smtClean="0"/>
              <a:t>DIAMOND SPONSORS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2800" dirty="0"/>
              <a:t>more than ₹ </a:t>
            </a:r>
            <a:r>
              <a:rPr lang="en-US" sz="2800" dirty="0" smtClean="0"/>
              <a:t>40,000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6728603" y="205264"/>
            <a:ext cx="914400" cy="838200"/>
          </a:xfrm>
          <a:prstGeom prst="star5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00800" y="1455321"/>
            <a:ext cx="5143500" cy="2790825"/>
            <a:chOff x="6781800" y="1422117"/>
            <a:chExt cx="4762500" cy="256222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372" b="88848" l="0" r="100000">
                          <a14:foregroundMark x1="29400" y1="1859" x2="29400" y2="18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1422117"/>
              <a:ext cx="47625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9906000" y="1905000"/>
              <a:ext cx="990600" cy="13716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2000" y="2133600"/>
            <a:ext cx="563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sponsored company on the vehicle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through display hoardings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on T-Shirt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Special mention in all the department events 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Special mention in the team brochure</a:t>
            </a:r>
            <a:endParaRPr 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703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67822" cy="1415772"/>
          </a:xfrm>
        </p:spPr>
        <p:txBody>
          <a:bodyPr/>
          <a:lstStyle/>
          <a:p>
            <a:r>
              <a:rPr lang="en-US" dirty="0" smtClean="0"/>
              <a:t>GOLD SPONSORS </a:t>
            </a:r>
            <a:br>
              <a:rPr lang="en-US" dirty="0" smtClean="0"/>
            </a:br>
            <a:r>
              <a:rPr lang="en-US" sz="2800" dirty="0"/>
              <a:t>more than ₹ </a:t>
            </a:r>
            <a:r>
              <a:rPr lang="en-US" sz="2800" dirty="0" smtClean="0"/>
              <a:t>30,000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5-Point Star 5"/>
          <p:cNvSpPr/>
          <p:nvPr/>
        </p:nvSpPr>
        <p:spPr>
          <a:xfrm>
            <a:off x="5486400" y="228600"/>
            <a:ext cx="914400" cy="8382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72" b="88848" l="0" r="100000">
                        <a14:foregroundMark x1="29400" y1="1859" x2="29400" y2="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066800"/>
            <a:ext cx="514350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86600" y="2133600"/>
            <a:ext cx="1066800" cy="4572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2057400"/>
            <a:ext cx="563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sponsored company on the vehicle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through display hoardings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on T-Shirt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Special mention in all the department events  </a:t>
            </a:r>
          </a:p>
        </p:txBody>
      </p:sp>
    </p:spTree>
    <p:extLst>
      <p:ext uri="{BB962C8B-B14F-4D97-AF65-F5344CB8AC3E}">
        <p14:creationId xmlns:p14="http://schemas.microsoft.com/office/powerpoint/2010/main" xmlns="" val="31534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67822" cy="1415772"/>
          </a:xfrm>
        </p:spPr>
        <p:txBody>
          <a:bodyPr/>
          <a:lstStyle/>
          <a:p>
            <a:r>
              <a:rPr lang="en-US" dirty="0" smtClean="0"/>
              <a:t>SILVER SPONSORS </a:t>
            </a:r>
            <a:br>
              <a:rPr lang="en-US" dirty="0" smtClean="0"/>
            </a:br>
            <a:r>
              <a:rPr lang="en-US" sz="2800" dirty="0"/>
              <a:t>more than ₹ </a:t>
            </a:r>
            <a:r>
              <a:rPr lang="en-US" sz="2800" dirty="0" smtClean="0"/>
              <a:t>20,000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5538622" y="304800"/>
            <a:ext cx="914400" cy="838200"/>
          </a:xfrm>
          <a:prstGeom prst="star5">
            <a:avLst/>
          </a:prstGeom>
          <a:solidFill>
            <a:schemeClr val="tx1">
              <a:lumMod val="6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>
                        <a14:foregroundMark x1="59333" y1="71132" x2="59333" y2="71132"/>
                        <a14:foregroundMark x1="60667" y1="46604" x2="60667" y2="46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775" t="38077" r="22623"/>
          <a:stretch/>
        </p:blipFill>
        <p:spPr bwMode="auto">
          <a:xfrm>
            <a:off x="8203720" y="1012686"/>
            <a:ext cx="2589362" cy="4177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9034013" y="2085558"/>
            <a:ext cx="533400" cy="685800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2057400"/>
            <a:ext cx="563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sponsored company on the vehicle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through display hoardings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on T-Shirt </a:t>
            </a:r>
          </a:p>
        </p:txBody>
      </p:sp>
    </p:spTree>
    <p:extLst>
      <p:ext uri="{BB962C8B-B14F-4D97-AF65-F5344CB8AC3E}">
        <p14:creationId xmlns:p14="http://schemas.microsoft.com/office/powerpoint/2010/main" xmlns="" val="362296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567822" cy="923330"/>
          </a:xfrm>
        </p:spPr>
        <p:txBody>
          <a:bodyPr/>
          <a:lstStyle/>
          <a:p>
            <a:r>
              <a:rPr lang="en-US" dirty="0" smtClean="0"/>
              <a:t>OTHER SPONSORS </a:t>
            </a:r>
            <a:br>
              <a:rPr lang="en-US" dirty="0" smtClean="0"/>
            </a:br>
            <a:r>
              <a:rPr lang="en-US" sz="2800" dirty="0" smtClean="0"/>
              <a:t>UPTO </a:t>
            </a:r>
            <a:r>
              <a:rPr lang="en-US" sz="2800" dirty="0"/>
              <a:t>₹ </a:t>
            </a:r>
            <a:r>
              <a:rPr lang="en-US" sz="2800" dirty="0" smtClean="0"/>
              <a:t>20,000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057400"/>
            <a:ext cx="1158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>
                <a:solidFill>
                  <a:prstClr val="white"/>
                </a:solidFill>
              </a:rPr>
              <a:t>Advertising sponsored company on the vehicle </a:t>
            </a:r>
          </a:p>
          <a:p>
            <a:pPr algn="just"/>
            <a:endParaRPr lang="en-US" sz="2400" b="1" dirty="0" smtClean="0">
              <a:solidFill>
                <a:prstClr val="white"/>
              </a:solidFill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through display hoardings</a:t>
            </a:r>
          </a:p>
          <a:p>
            <a:pPr algn="just"/>
            <a:endParaRPr lang="en-US" sz="2400" b="1" dirty="0" smtClean="0">
              <a:solidFill>
                <a:prstClr val="white"/>
              </a:solidFill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>
                <a:solidFill>
                  <a:prstClr val="white"/>
                </a:solidFill>
              </a:rPr>
              <a:t>M</a:t>
            </a:r>
            <a:r>
              <a:rPr lang="en-US" sz="2400" b="1" dirty="0" smtClean="0">
                <a:solidFill>
                  <a:prstClr val="white"/>
                </a:solidFill>
              </a:rPr>
              <a:t>ention in all the department events</a:t>
            </a:r>
          </a:p>
          <a:p>
            <a:pPr algn="just"/>
            <a:endParaRPr lang="en-US" sz="2400" b="1" dirty="0" smtClean="0">
              <a:solidFill>
                <a:prstClr val="white"/>
              </a:solidFill>
            </a:endParaRPr>
          </a:p>
        </p:txBody>
      </p:sp>
      <p:sp>
        <p:nvSpPr>
          <p:cNvPr id="5" name="Diamond 4"/>
          <p:cNvSpPr/>
          <p:nvPr/>
        </p:nvSpPr>
        <p:spPr>
          <a:xfrm>
            <a:off x="5686245" y="457200"/>
            <a:ext cx="838200" cy="8382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7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Projected outreach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Event foot fall : More than 100 teams x 12 members = 1200</a:t>
            </a:r>
          </a:p>
          <a:p>
            <a:pPr marL="0" indent="0">
              <a:buNone/>
            </a:pPr>
            <a:r>
              <a:rPr lang="en-US" i="1" dirty="0" smtClean="0"/>
              <a:t>	(</a:t>
            </a:r>
            <a:r>
              <a:rPr lang="en-US" sz="1600" i="1" dirty="0"/>
              <a:t>additionally staff , faculty , industry personals and student volunteers </a:t>
            </a:r>
            <a:r>
              <a:rPr lang="en-US" sz="1600" i="1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DSCE College events , Student count = 10,000</a:t>
            </a:r>
          </a:p>
          <a:p>
            <a:endParaRPr lang="en-US" dirty="0" smtClean="0"/>
          </a:p>
          <a:p>
            <a:r>
              <a:rPr lang="en-US" dirty="0" smtClean="0"/>
              <a:t>Team location (</a:t>
            </a:r>
            <a:r>
              <a:rPr lang="en-US" dirty="0" err="1" smtClean="0"/>
              <a:t>Kumarswami</a:t>
            </a:r>
            <a:r>
              <a:rPr lang="en-US" dirty="0" smtClean="0"/>
              <a:t> Layout , Bengaluru )</a:t>
            </a:r>
          </a:p>
          <a:p>
            <a:pPr marL="0" indent="0">
              <a:buNone/>
            </a:pPr>
            <a:r>
              <a:rPr lang="en-US" dirty="0" smtClean="0"/>
              <a:t>High density of young adult population (excluding students ) = 3000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 smtClean="0"/>
              <a:t>Total Projected outreach = 14,300</a:t>
            </a:r>
          </a:p>
          <a:p>
            <a:pPr marL="0" indent="0">
              <a:buNone/>
            </a:pPr>
            <a:r>
              <a:rPr lang="en-US" sz="1600" i="1" dirty="0"/>
              <a:t> </a:t>
            </a:r>
            <a:r>
              <a:rPr lang="en-US" sz="1600" i="1" dirty="0" smtClean="0"/>
              <a:t>   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xmlns="" val="198979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Efficycle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“EFFI-CYCLE” derived from Efficient-Cycle 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It’s a competition to design </a:t>
            </a:r>
            <a:r>
              <a:rPr lang="en-US" b="1" dirty="0"/>
              <a:t>and fabricate a three wheel </a:t>
            </a:r>
            <a:r>
              <a:rPr lang="en-US" b="1" dirty="0" smtClean="0"/>
              <a:t>configuration(tadpole) </a:t>
            </a:r>
            <a:r>
              <a:rPr lang="en-US" b="1" dirty="0"/>
              <a:t>vehicle powered by human-electric hybrid </a:t>
            </a:r>
            <a:r>
              <a:rPr lang="en-US" b="1" dirty="0" smtClean="0"/>
              <a:t>power.</a:t>
            </a:r>
            <a:r>
              <a:rPr lang="en-US" b="1" dirty="0"/>
              <a:t> </a:t>
            </a:r>
            <a:endParaRPr lang="en-US" b="1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vehicle must be aerodynamic, engineered for </a:t>
            </a:r>
            <a:r>
              <a:rPr lang="en-US" b="1" dirty="0" smtClean="0"/>
              <a:t>performance, safety </a:t>
            </a:r>
            <a:r>
              <a:rPr lang="en-US" b="1" dirty="0"/>
              <a:t>and ergonomically designed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Competition will be conducted by SAE ( Society of Automobile Engineers ) NIS in Lovely Professional University , Punjab, from 1</a:t>
            </a:r>
            <a:r>
              <a:rPr lang="en-US" b="1" baseline="30000" dirty="0" smtClean="0"/>
              <a:t>st</a:t>
            </a:r>
            <a:r>
              <a:rPr lang="en-US" b="1" dirty="0" smtClean="0"/>
              <a:t> to 5</a:t>
            </a:r>
            <a:r>
              <a:rPr lang="en-US" b="1" baseline="30000" dirty="0" smtClean="0"/>
              <a:t>th</a:t>
            </a:r>
            <a:r>
              <a:rPr lang="en-US" b="1" dirty="0" smtClean="0"/>
              <a:t> November 2017.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01357" y="365125"/>
            <a:ext cx="31051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568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54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Team VEGAM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89" y="1179823"/>
            <a:ext cx="10866120" cy="3562567"/>
          </a:xfrm>
        </p:spPr>
        <p:txBody>
          <a:bodyPr>
            <a:normAutofit/>
          </a:bodyPr>
          <a:lstStyle/>
          <a:p>
            <a:r>
              <a:rPr lang="en-US" sz="2600" dirty="0" smtClean="0"/>
              <a:t>We are a SAE EFFICYCLE team of passionate engineering from Dayananda Sagar College of Engineering.</a:t>
            </a:r>
          </a:p>
          <a:p>
            <a:r>
              <a:rPr lang="en-US" sz="2600" dirty="0" smtClean="0"/>
              <a:t>We are team consisting of 9 students from Mechanical , Automobile and Electrical department combined together with various areas of expertise like design, analysis , electrical </a:t>
            </a:r>
            <a:r>
              <a:rPr lang="en-US" sz="2600" dirty="0" err="1" smtClean="0"/>
              <a:t>system,etc</a:t>
            </a:r>
            <a:r>
              <a:rPr lang="en-US" sz="2600" dirty="0" smtClean="0"/>
              <a:t>  .</a:t>
            </a:r>
          </a:p>
          <a:p>
            <a:r>
              <a:rPr lang="en-US" sz="2600" dirty="0" smtClean="0"/>
              <a:t>We are supported by our HOD and guided by Professor </a:t>
            </a:r>
            <a:r>
              <a:rPr lang="en-US" sz="2600" dirty="0" err="1" smtClean="0"/>
              <a:t>Nandakumar</a:t>
            </a:r>
            <a:r>
              <a:rPr lang="en-US" sz="2600" dirty="0" smtClean="0"/>
              <a:t> </a:t>
            </a:r>
            <a:r>
              <a:rPr lang="en-US" sz="2600" dirty="0" err="1" smtClean="0"/>
              <a:t>Basavaraju</a:t>
            </a:r>
            <a:r>
              <a:rPr lang="en-US" sz="2600" dirty="0" smtClean="0"/>
              <a:t> .</a:t>
            </a:r>
          </a:p>
          <a:p>
            <a:r>
              <a:rPr lang="en-US" sz="2600" dirty="0" smtClean="0"/>
              <a:t>Previous attempts at SAE EFFICYCLE : 2012, 2013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80234" y="-126270"/>
            <a:ext cx="2969851" cy="1670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5555" y="4660767"/>
            <a:ext cx="2605177" cy="1953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44" y="4660767"/>
            <a:ext cx="2608053" cy="1956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1367" y="61446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04688" y="61446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62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About us and </a:t>
            </a:r>
            <a:r>
              <a:rPr lang="en-US" dirty="0"/>
              <a:t>Specialization 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16719533"/>
              </p:ext>
            </p:extLst>
          </p:nvPr>
        </p:nvGraphicFramePr>
        <p:xfrm>
          <a:off x="2370490" y="1475117"/>
          <a:ext cx="5210356" cy="507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178"/>
                <a:gridCol w="2605178"/>
              </a:tblGrid>
              <a:tr h="31237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546654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Ashray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Pai</a:t>
                      </a:r>
                      <a:r>
                        <a:rPr lang="en-US" sz="1400" dirty="0" smtClean="0"/>
                        <a:t> 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(Team Captain)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Design , Braking and Wheels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4665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Priyanka Jay </a:t>
                      </a:r>
                      <a:br>
                        <a:rPr lang="en-US" sz="1400" dirty="0" smtClean="0"/>
                      </a:br>
                      <a:r>
                        <a:rPr lang="en-US" sz="1400" i="0" dirty="0" smtClean="0"/>
                        <a:t>(Team Vice Captain )</a:t>
                      </a:r>
                      <a:endParaRPr lang="en-US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Steering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46654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Prathik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Kamath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Design and Innovation 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46654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Akhilesh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Arjun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Human Drive Train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49334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Suraksha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Shetty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Drive Train </a:t>
                      </a:r>
                      <a:endParaRPr lang="en-US" sz="1400" dirty="0"/>
                    </a:p>
                  </a:txBody>
                  <a:tcPr/>
                </a:tc>
              </a:tr>
              <a:tr h="54665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Asif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Electrical Drive train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4933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Vishal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Electrical Drive train</a:t>
                      </a:r>
                      <a:endParaRPr lang="en-US" sz="1400" dirty="0"/>
                    </a:p>
                  </a:txBody>
                  <a:tcPr/>
                </a:tc>
              </a:tr>
              <a:tr h="546654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Niraj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Botra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Ergonomics and seating 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49334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Prajwal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Pai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 smtClean="0"/>
                        <a:t>Ergonomics and seating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7703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6098" y="226461"/>
            <a:ext cx="1237823" cy="1237823"/>
          </a:xfrm>
        </p:spPr>
      </p:pic>
      <p:sp>
        <p:nvSpPr>
          <p:cNvPr id="7" name="TextBox 6"/>
          <p:cNvSpPr txBox="1"/>
          <p:nvPr/>
        </p:nvSpPr>
        <p:spPr>
          <a:xfrm>
            <a:off x="1885071" y="460652"/>
            <a:ext cx="7129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Frame Design</a:t>
            </a:r>
            <a:endParaRPr lang="en-US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5071" y="1343514"/>
            <a:ext cx="7006654" cy="52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14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9000"/>
                <a:lumOff val="51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548" y="138088"/>
            <a:ext cx="10515600" cy="1325563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 CAD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829"/>
          <a:stretch/>
        </p:blipFill>
        <p:spPr>
          <a:xfrm>
            <a:off x="198408" y="1410791"/>
            <a:ext cx="3192003" cy="219505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19" t="20359" r="25924" b="13772"/>
          <a:stretch/>
        </p:blipFill>
        <p:spPr bwMode="auto">
          <a:xfrm>
            <a:off x="3581132" y="1410791"/>
            <a:ext cx="3112966" cy="2195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6782" y="-24671"/>
            <a:ext cx="1563080" cy="1563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186782" y="4179871"/>
            <a:ext cx="3189059" cy="212603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706" t="5689" r="32678" b="5091"/>
          <a:stretch/>
        </p:blipFill>
        <p:spPr bwMode="auto">
          <a:xfrm rot="16200000">
            <a:off x="4138297" y="3750109"/>
            <a:ext cx="2126041" cy="2985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009" t="5732" r="13025" b="-580"/>
          <a:stretch/>
        </p:blipFill>
        <p:spPr>
          <a:xfrm>
            <a:off x="7112348" y="1621766"/>
            <a:ext cx="4744530" cy="42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57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287" y="183970"/>
            <a:ext cx="5615404" cy="1325563"/>
          </a:xfrm>
        </p:spPr>
        <p:txBody>
          <a:bodyPr/>
          <a:lstStyle/>
          <a:p>
            <a:pPr algn="ctr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 / CAE report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285748379"/>
              </p:ext>
            </p:extLst>
          </p:nvPr>
        </p:nvGraphicFramePr>
        <p:xfrm>
          <a:off x="6404916" y="298894"/>
          <a:ext cx="5376773" cy="62295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5438"/>
                <a:gridCol w="1200248"/>
                <a:gridCol w="1200248"/>
                <a:gridCol w="1500839"/>
              </a:tblGrid>
              <a:tr h="319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Particulars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1018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3074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1020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4890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Thickness  (mm)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6017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Outer diameter (mm)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25.4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25.4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25.4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612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Yield strength  (MPa)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365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373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350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612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Ultimate Strength (MPa)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440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409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420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3682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Density(g/cc)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7.87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7.87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7.87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612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Modulus of Elasticity (</a:t>
                      </a:r>
                      <a:r>
                        <a:rPr lang="en-IN" sz="1400" dirty="0" err="1">
                          <a:effectLst/>
                        </a:rPr>
                        <a:t>GPa</a:t>
                      </a:r>
                      <a:r>
                        <a:rPr lang="en-IN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205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210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205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463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Carbon content (%)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0.14%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0.05%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319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Weld ability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Good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Good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Good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423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Corrosion resistance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Good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Excellent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Good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612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Lead time for delivery (days)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471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Availability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Easily Available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Easily Available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Not Easily Available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319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Cost </a:t>
                      </a:r>
                      <a:r>
                        <a:rPr lang="en-IN" sz="1400" dirty="0" err="1">
                          <a:effectLst/>
                        </a:rPr>
                        <a:t>Rs</a:t>
                      </a:r>
                      <a:r>
                        <a:rPr lang="en-IN" sz="1400" dirty="0">
                          <a:effectLst/>
                        </a:rPr>
                        <a:t>/m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105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78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92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90161" y="1658425"/>
            <a:ext cx="417858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 MATERIAL OPTIONS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STEELALLOY (AISI 1018 )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CROSS-SECTION TYPE; 25.4 X 21.4 X 2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STEEL ALLOY (AISI 3074)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CROSS-SECTION TYPE; 25.4 X 21.4 X 2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STEEL ALLOY (AISI 1020)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CROSS-SECTION TYPE; 25.4 X 21.4 X 2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WHERE;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OUTER DIA FOR CIRCULAR SECTION, BIGGER SIDE FOR RECTANGULAR SECTION, MAJOR AXIS IN CASE OF ELLIPTICAL SECTION ETC. (ALL DIMENSIONS IN MM OR INCH)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INNER DIA FOR CIRCULAR SECTION, SMALLER SIDE FOR RECTANGULAR SECTION, MINOR AXIS IN CASE OF ELLIPTICAL SECTION ETC. (ALL DIMENSIONS IN MM ON INCH)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WALL THICKNESS IN MM OR INCH.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062" y="131006"/>
            <a:ext cx="1378527" cy="137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829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41" y="137925"/>
            <a:ext cx="10515600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 / CAE report continued…</a:t>
            </a:r>
          </a:p>
        </p:txBody>
      </p:sp>
      <p:pic>
        <p:nvPicPr>
          <p:cNvPr id="3074" name="Picture 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613" t="18924" r="28871" b="9247"/>
          <a:stretch>
            <a:fillRect/>
          </a:stretch>
        </p:blipFill>
        <p:spPr bwMode="auto">
          <a:xfrm>
            <a:off x="6554430" y="1501987"/>
            <a:ext cx="3982943" cy="25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4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97" t="17204" r="13870" b="7095"/>
          <a:stretch>
            <a:fillRect/>
          </a:stretch>
        </p:blipFill>
        <p:spPr bwMode="auto">
          <a:xfrm>
            <a:off x="6550312" y="4348413"/>
            <a:ext cx="3987061" cy="228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96078" y="1619313"/>
            <a:ext cx="4278702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Material-2 (AISI 3074/25.4*21.4x2)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 Assumption &amp; Considerations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mass of the vehicle including drivers, pay load being 400 kg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vehicle was moving at 40 km/h while impact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 analysis , the force is applied on the front while the rear was kept rigid 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Impact timing being 0.13 seconds.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 Calculation of Impact Forces: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mass of the vehicle, M =400N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 velocity before impact,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en-US" sz="1200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9.72 m/s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 velocity after impact,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en-US" sz="1200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0" lang="en-US" altLang="en-US" sz="12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 be zero.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Impact time = 0.13 seconds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done = change in kinetic energies.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work energy principal,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done = change in kinetic energies 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(0.5 × M × V</a:t>
            </a:r>
            <a:r>
              <a:rPr kumimoji="0" lang="en-US" altLang="en-US" sz="12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en-US" sz="1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- 0.5 × M × V </a:t>
            </a:r>
            <a:r>
              <a:rPr kumimoji="0" lang="en-US" altLang="en-US" sz="12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0" lang="en-US" altLang="en-US" sz="1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│W│ = │- 0.5 × M × v</a:t>
            </a:r>
            <a:r>
              <a:rPr kumimoji="0" lang="en-US" altLang="en-US" sz="12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0" lang="en-US" altLang="en-US" sz="1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=│- 0.5 × 400 × 9.72</a:t>
            </a:r>
            <a:r>
              <a:rPr kumimoji="0" lang="en-US" altLang="en-US" sz="1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= 18895.68 Nm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/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Now, Work done = force × displacement= F × s …… (1) s = impact time ×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en-US" sz="1200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0.13 ×9.72 = 1.263 m So, from (1) we get, F = W/ s = 18895.68 / 1.263 = 14960.94N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 Analysis Results:</a:t>
            </a:r>
            <a:endParaRPr lang="en-US" altLang="en-US" sz="1200" dirty="0"/>
          </a:p>
          <a:p>
            <a:pPr lvl="0" algn="just"/>
            <a:r>
              <a:rPr lang="en-US" altLang="en-US" sz="12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displacement =18mm</a:t>
            </a:r>
            <a:endParaRPr lang="en-US" altLang="en-US" sz="1200" dirty="0"/>
          </a:p>
          <a:p>
            <a:pPr lvl="0" algn="just"/>
            <a:r>
              <a:rPr lang="en-US" altLang="en-US" sz="12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Stress = 271 MPa</a:t>
            </a:r>
            <a:endParaRPr lang="en-US" altLang="en-US" sz="1200" dirty="0"/>
          </a:p>
          <a:p>
            <a:pPr lvl="0" algn="just"/>
            <a:r>
              <a:rPr lang="en-US" altLang="en-US" sz="12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FOS=1.73</a:t>
            </a:r>
            <a:endParaRPr lang="en-US" alt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359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 / CAE report continued…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9380415"/>
              </p:ext>
            </p:extLst>
          </p:nvPr>
        </p:nvGraphicFramePr>
        <p:xfrm>
          <a:off x="6605874" y="1690688"/>
          <a:ext cx="4837981" cy="41420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6628"/>
                <a:gridCol w="1093381"/>
                <a:gridCol w="1087776"/>
                <a:gridCol w="1210196"/>
              </a:tblGrid>
              <a:tr h="3765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</a:rPr>
                        <a:t>Particulars 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1018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3074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1020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5310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</a:rPr>
                        <a:t>Front impact stress (MPa)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</a:rPr>
                        <a:t>260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271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</a:rPr>
                        <a:t>297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5310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</a:rPr>
                        <a:t>Side impact stress (MPa)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127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134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</a:rPr>
                        <a:t>241.5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5310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Roll impact stress (MPa)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300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</a:rPr>
                        <a:t>173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275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65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Average FOS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1.80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2.22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1.293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5310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Weight of frame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38kg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38kg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38kg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65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</a:rPr>
                        <a:t>Mnf. Cost/m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105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78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92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2583399"/>
            <a:ext cx="403395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 MATERIAL SELECTION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Based on the above table of CAE analysis and the availability , we have chosen only one material for the frame , </a:t>
            </a:r>
            <a:r>
              <a:rPr lang="en-IN" sz="2000" dirty="0"/>
              <a:t>AISI 3074 , 2mm think and 1 inch outer diameter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984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</TotalTime>
  <Words>707</Words>
  <Application>Microsoft Office PowerPoint</Application>
  <PresentationFormat>Custom</PresentationFormat>
  <Paragraphs>248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Ion</vt:lpstr>
      <vt:lpstr>Office Theme</vt:lpstr>
      <vt:lpstr>Facet</vt:lpstr>
      <vt:lpstr>TEAM VEGAM</vt:lpstr>
      <vt:lpstr>About Efficycle</vt:lpstr>
      <vt:lpstr>Team VEGAM</vt:lpstr>
      <vt:lpstr>About us and Specialization  </vt:lpstr>
      <vt:lpstr>Slide 5</vt:lpstr>
      <vt:lpstr>Frame CAD model</vt:lpstr>
      <vt:lpstr>CAD / CAE report</vt:lpstr>
      <vt:lpstr>CAD / CAE report continued…</vt:lpstr>
      <vt:lpstr>CAD / CAE report continued…</vt:lpstr>
      <vt:lpstr>Various events</vt:lpstr>
      <vt:lpstr>Key Features of our vehicle </vt:lpstr>
      <vt:lpstr>Cost Analysis</vt:lpstr>
      <vt:lpstr>SPONSORSHIP CATEGORY </vt:lpstr>
      <vt:lpstr>DIAMOND SPONSORS  more than ₹ 40,000 </vt:lpstr>
      <vt:lpstr>GOLD SPONSORS  more than ₹ 30,000 </vt:lpstr>
      <vt:lpstr>SILVER SPONSORS  more than ₹ 20,000 </vt:lpstr>
      <vt:lpstr>OTHER SPONSORS  UPTO ₹ 20,000</vt:lpstr>
      <vt:lpstr>Projected outreach :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Efficycle</dc:title>
  <dc:creator>Vishal Raibagi</dc:creator>
  <cp:lastModifiedBy>DELL</cp:lastModifiedBy>
  <cp:revision>52</cp:revision>
  <dcterms:created xsi:type="dcterms:W3CDTF">2017-08-17T07:09:14Z</dcterms:created>
  <dcterms:modified xsi:type="dcterms:W3CDTF">2017-09-12T03:40:58Z</dcterms:modified>
</cp:coreProperties>
</file>